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0232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.png"/><Relationship Id="rId7" Type="http://schemas.openxmlformats.org/officeDocument/2006/relationships/slide" Target="slid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Relationship Id="rId9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.jpg"/><Relationship Id="rId7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10" Type="http://schemas.openxmlformats.org/officeDocument/2006/relationships/slide" Target="slide10.xml"/><Relationship Id="rId4" Type="http://schemas.openxmlformats.org/officeDocument/2006/relationships/image" Target="../media/image3.jpg"/><Relationship Id="rId9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10.xml"/><Relationship Id="rId3" Type="http://schemas.openxmlformats.org/officeDocument/2006/relationships/image" Target="../media/image2.jpg"/><Relationship Id="rId7" Type="http://schemas.openxmlformats.org/officeDocument/2006/relationships/slide" Target="slide3.xml"/><Relationship Id="rId12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slide" Target="slide1.xml"/><Relationship Id="rId5" Type="http://schemas.openxmlformats.org/officeDocument/2006/relationships/image" Target="../media/image4.jpeg"/><Relationship Id="rId10" Type="http://schemas.openxmlformats.org/officeDocument/2006/relationships/slide" Target="slide6.xml"/><Relationship Id="rId4" Type="http://schemas.openxmlformats.org/officeDocument/2006/relationships/image" Target="../media/image3.jpg"/><Relationship Id="rId9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slide" Target="slide2.xml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slide" Target="slide2.xml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0.xml"/><Relationship Id="rId5" Type="http://schemas.openxmlformats.org/officeDocument/2006/relationships/slide" Target="slide2.xml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6.xml"/><Relationship Id="rId3" Type="http://schemas.openxmlformats.org/officeDocument/2006/relationships/image" Target="../media/image2.jpg"/><Relationship Id="rId7" Type="http://schemas.openxmlformats.org/officeDocument/2006/relationships/slide" Target="slide8.xml"/><Relationship Id="rId12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slide" Target="slide1.xml"/><Relationship Id="rId5" Type="http://schemas.openxmlformats.org/officeDocument/2006/relationships/slide" Target="slide7.xml"/><Relationship Id="rId10" Type="http://schemas.openxmlformats.org/officeDocument/2006/relationships/image" Target="../media/image11.png"/><Relationship Id="rId4" Type="http://schemas.openxmlformats.org/officeDocument/2006/relationships/image" Target="../media/image3.jpg"/><Relationship Id="rId9" Type="http://schemas.openxmlformats.org/officeDocument/2006/relationships/slide" Target="slide9.xml"/><Relationship Id="rId1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chool_presentation_on_strategic_goals_2026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4" action="ppaction://hlinksldjump"/>
          </p:cNvPr>
          <p:cNvSpPr/>
          <p:nvPr/>
        </p:nvSpPr>
        <p:spPr>
          <a:xfrm>
            <a:off x="182880" y="4983480"/>
            <a:ext cx="3931920" cy="77724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>
            <a:hlinkClick r:id="rId5" action="ppaction://hlinksldjump"/>
          </p:cNvPr>
          <p:cNvSpPr/>
          <p:nvPr/>
        </p:nvSpPr>
        <p:spPr>
          <a:xfrm>
            <a:off x="4251960" y="4983480"/>
            <a:ext cx="3749040" cy="77724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>
            <a:hlinkClick r:id="rId6" action="ppaction://hlinksldjump"/>
          </p:cNvPr>
          <p:cNvSpPr/>
          <p:nvPr/>
        </p:nvSpPr>
        <p:spPr>
          <a:xfrm>
            <a:off x="8138160" y="4983480"/>
            <a:ext cx="3886200" cy="77724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>
            <a:hlinkClick r:id="rId7" action="ppaction://hlinksldjump"/>
          </p:cNvPr>
          <p:cNvSpPr/>
          <p:nvPr/>
        </p:nvSpPr>
        <p:spPr>
          <a:xfrm>
            <a:off x="228600" y="6172200"/>
            <a:ext cx="1600200" cy="5029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4">
            <a:hlinkClick r:id="rId8" action="ppaction://hlinksldjump"/>
          </p:cNvPr>
          <p:cNvSpPr/>
          <p:nvPr/>
        </p:nvSpPr>
        <p:spPr>
          <a:xfrm>
            <a:off x="1920240" y="6172200"/>
            <a:ext cx="1783080" cy="5029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>
            <a:hlinkClick r:id="rId9" action="ppaction://hlinksldjump"/>
          </p:cNvPr>
          <p:cNvSpPr/>
          <p:nvPr/>
        </p:nvSpPr>
        <p:spPr>
          <a:xfrm>
            <a:off x="3886200" y="6172200"/>
            <a:ext cx="1737360" cy="5029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go Escuela Rural Pullinque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" y="164592"/>
            <a:ext cx="713232" cy="713232"/>
          </a:xfrm>
          <a:prstGeom prst="rect">
            <a:avLst/>
          </a:prstGeom>
        </p:spPr>
      </p:pic>
      <p:pic>
        <p:nvPicPr>
          <p:cNvPr id="3" name="Image 1" descr="/mnt/data/Logo Slep Valdivia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4120" y="201168"/>
            <a:ext cx="178308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325880" y="164592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824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Cierre institucional</a:t>
            </a:r>
            <a:endParaRPr lang="en-US" sz="2800" dirty="0"/>
          </a:p>
        </p:txBody>
      </p:sp>
      <p:sp>
        <p:nvSpPr>
          <p:cNvPr id="5" name="Shape 1"/>
          <p:cNvSpPr/>
          <p:nvPr/>
        </p:nvSpPr>
        <p:spPr>
          <a:xfrm rot="10800000">
            <a:off x="3657600" y="786384"/>
            <a:ext cx="4892040" cy="438912"/>
          </a:xfrm>
          <a:prstGeom prst="trapezoid">
            <a:avLst/>
          </a:prstGeom>
          <a:solidFill>
            <a:srgbClr val="128BA0"/>
          </a:solidFill>
          <a:ln w="12700">
            <a:solidFill>
              <a:srgbClr val="128BA0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3840480" y="832104"/>
            <a:ext cx="4526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Síntesis articulada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1828800" y="1307592"/>
            <a:ext cx="8503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8245C"/>
                </a:solidFill>
              </a:rPr>
              <a:t>Los planes y protocolos orientan una escuela protectora, participativa y formativa.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10698480" y="100584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4AA00"/>
                </a:solidFill>
              </a:rPr>
              <a:t>⭐</a:t>
            </a:r>
            <a:endParaRPr lang="en-US" sz="1800" dirty="0"/>
          </a:p>
        </p:txBody>
      </p:sp>
      <p:sp>
        <p:nvSpPr>
          <p:cNvPr id="9" name="Shape 5"/>
          <p:cNvSpPr/>
          <p:nvPr/>
        </p:nvSpPr>
        <p:spPr>
          <a:xfrm>
            <a:off x="566928" y="1709928"/>
            <a:ext cx="4855464" cy="1837944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50800" dir="2700000" algn="bl" rotWithShape="0">
              <a:srgbClr val="BFC7D9">
                <a:alpha val="25000"/>
              </a:srgbClr>
            </a:outerShdw>
          </a:effectLst>
        </p:spPr>
      </p:sp>
      <p:pic>
        <p:nvPicPr>
          <p:cNvPr id="10" name="Image 2" descr="/mnt/data/WhatsApp Image 2025-09-30 at 09.04.17.jpeg"/>
          <p:cNvPicPr>
            <a:picLocks noChangeAspect="1"/>
          </p:cNvPicPr>
          <p:nvPr/>
        </p:nvPicPr>
        <p:blipFill>
          <a:blip r:embed="rId5"/>
          <a:srcRect t="16984" b="16984"/>
          <a:stretch/>
        </p:blipFill>
        <p:spPr>
          <a:xfrm>
            <a:off x="594360" y="1737360"/>
            <a:ext cx="4800600" cy="1783080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594360" y="1737360"/>
            <a:ext cx="4800600" cy="1783080"/>
          </a:xfrm>
          <a:prstGeom prst="roundRect">
            <a:avLst>
              <a:gd name="adj" fmla="val 6154"/>
            </a:avLst>
          </a:prstGeom>
          <a:solidFill>
            <a:srgbClr val="FFFFFF">
              <a:alpha val="0"/>
            </a:srgbClr>
          </a:solidFill>
          <a:ln w="1524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12" name="Shape 7"/>
          <p:cNvSpPr/>
          <p:nvPr/>
        </p:nvSpPr>
        <p:spPr>
          <a:xfrm>
            <a:off x="5596128" y="1709928"/>
            <a:ext cx="5952744" cy="1837944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50800" dir="2700000" algn="bl" rotWithShape="0">
              <a:srgbClr val="BFC7D9">
                <a:alpha val="25000"/>
              </a:srgbClr>
            </a:outerShdw>
          </a:effectLst>
        </p:spPr>
      </p:sp>
      <p:pic>
        <p:nvPicPr>
          <p:cNvPr id="13" name="Image 3" descr="/mnt/data/416299882_2401422663383767_2005085731302295735_n.jpg"/>
          <p:cNvPicPr>
            <a:picLocks noChangeAspect="1"/>
          </p:cNvPicPr>
          <p:nvPr/>
        </p:nvPicPr>
        <p:blipFill>
          <a:blip r:embed="rId6"/>
          <a:srcRect l="2000" t="15000" r="-128715" b="15000"/>
          <a:stretch/>
        </p:blipFill>
        <p:spPr>
          <a:xfrm>
            <a:off x="5623560" y="1737360"/>
            <a:ext cx="5897880" cy="1783080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5623560" y="1737360"/>
            <a:ext cx="5897880" cy="1783080"/>
          </a:xfrm>
          <a:prstGeom prst="roundRect">
            <a:avLst>
              <a:gd name="adj" fmla="val 6154"/>
            </a:avLst>
          </a:prstGeom>
          <a:solidFill>
            <a:srgbClr val="FFFFFF">
              <a:alpha val="0"/>
            </a:srgbClr>
          </a:solidFill>
          <a:ln w="1524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15" name="Shape 9"/>
          <p:cNvSpPr/>
          <p:nvPr/>
        </p:nvSpPr>
        <p:spPr>
          <a:xfrm>
            <a:off x="658368" y="3858768"/>
            <a:ext cx="3401568" cy="1508760"/>
          </a:xfrm>
          <a:prstGeom prst="roundRect">
            <a:avLst>
              <a:gd name="adj" fmla="val 7879"/>
            </a:avLst>
          </a:prstGeom>
          <a:solidFill>
            <a:srgbClr val="FFFFFF">
              <a:alpha val="97000"/>
            </a:srgbClr>
          </a:solidFill>
          <a:ln w="14605">
            <a:solidFill>
              <a:srgbClr val="0B9B94"/>
            </a:solidFill>
            <a:prstDash val="solid"/>
          </a:ln>
          <a:effectLst>
            <a:outerShdw blurRad="25400" dist="50800" dir="2700000" algn="bl" rotWithShape="0">
              <a:srgbClr val="CBD4E8">
                <a:alpha val="18000"/>
              </a:srgbClr>
            </a:outerShdw>
          </a:effectLst>
        </p:spPr>
      </p:sp>
      <p:sp>
        <p:nvSpPr>
          <p:cNvPr id="16" name="Shape 10"/>
          <p:cNvSpPr/>
          <p:nvPr/>
        </p:nvSpPr>
        <p:spPr>
          <a:xfrm>
            <a:off x="795528" y="4059936"/>
            <a:ext cx="393192" cy="393192"/>
          </a:xfrm>
          <a:prstGeom prst="ellipse">
            <a:avLst/>
          </a:prstGeom>
          <a:solidFill>
            <a:srgbClr val="0B9B94"/>
          </a:solidFill>
          <a:ln w="12700">
            <a:solidFill>
              <a:srgbClr val="0B9B94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795528" y="4114800"/>
            <a:ext cx="393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1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3419856" y="431596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B9B94"/>
                </a:solidFill>
              </a:rPr>
              <a:t>🌱</a:t>
            </a:r>
            <a:endParaRPr lang="en-US" sz="2400" dirty="0"/>
          </a:p>
        </p:txBody>
      </p:sp>
      <p:sp>
        <p:nvSpPr>
          <p:cNvPr id="19" name="Text 13"/>
          <p:cNvSpPr/>
          <p:nvPr/>
        </p:nvSpPr>
        <p:spPr>
          <a:xfrm>
            <a:off x="1280160" y="4041648"/>
            <a:ext cx="1984248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0B9B94"/>
                </a:solidFill>
              </a:rPr>
              <a:t>Formación integral</a:t>
            </a:r>
            <a:endParaRPr lang="en-US" sz="1650" dirty="0"/>
          </a:p>
        </p:txBody>
      </p:sp>
      <p:sp>
        <p:nvSpPr>
          <p:cNvPr id="20" name="Text 14"/>
          <p:cNvSpPr/>
          <p:nvPr/>
        </p:nvSpPr>
        <p:spPr>
          <a:xfrm>
            <a:off x="932688" y="4617720"/>
            <a:ext cx="2441448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80" b="1" dirty="0">
                <a:solidFill>
                  <a:srgbClr val="08245C"/>
                </a:solidFill>
              </a:rPr>
              <a:t>Participación, derechos, deberes, diversidad y compromiso comunitario.</a:t>
            </a:r>
            <a:endParaRPr lang="en-US" sz="980" dirty="0"/>
          </a:p>
        </p:txBody>
      </p:sp>
      <p:sp>
        <p:nvSpPr>
          <p:cNvPr id="21" name="Text 15"/>
          <p:cNvSpPr/>
          <p:nvPr/>
        </p:nvSpPr>
        <p:spPr>
          <a:xfrm>
            <a:off x="3666744" y="49286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8D8CC">
                    <a:alpha val="80000"/>
                  </a:srgbClr>
                </a:solidFill>
              </a:rPr>
              <a:t>🌿</a:t>
            </a:r>
            <a:endParaRPr lang="en-US" sz="1800" dirty="0"/>
          </a:p>
        </p:txBody>
      </p:sp>
      <p:sp>
        <p:nvSpPr>
          <p:cNvPr id="22" name="Shape 16"/>
          <p:cNvSpPr/>
          <p:nvPr/>
        </p:nvSpPr>
        <p:spPr>
          <a:xfrm>
            <a:off x="4407408" y="3858768"/>
            <a:ext cx="3401568" cy="1508760"/>
          </a:xfrm>
          <a:prstGeom prst="roundRect">
            <a:avLst>
              <a:gd name="adj" fmla="val 7879"/>
            </a:avLst>
          </a:prstGeom>
          <a:solidFill>
            <a:srgbClr val="FFFFFF">
              <a:alpha val="97000"/>
            </a:srgbClr>
          </a:solidFill>
          <a:ln w="14605">
            <a:solidFill>
              <a:srgbClr val="1C67B3"/>
            </a:solidFill>
            <a:prstDash val="solid"/>
          </a:ln>
          <a:effectLst>
            <a:outerShdw blurRad="25400" dist="50800" dir="2700000" algn="bl" rotWithShape="0">
              <a:srgbClr val="CBD4E8">
                <a:alpha val="18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4544568" y="4059936"/>
            <a:ext cx="393192" cy="393192"/>
          </a:xfrm>
          <a:prstGeom prst="ellipse">
            <a:avLst/>
          </a:prstGeom>
          <a:solidFill>
            <a:srgbClr val="1C67B3"/>
          </a:solidFill>
          <a:ln w="12700">
            <a:solidFill>
              <a:srgbClr val="1C67B3"/>
            </a:solidFill>
            <a:prstDash val="solid"/>
          </a:ln>
        </p:spPr>
      </p:sp>
      <p:sp>
        <p:nvSpPr>
          <p:cNvPr id="24" name="Text 18"/>
          <p:cNvSpPr/>
          <p:nvPr/>
        </p:nvSpPr>
        <p:spPr>
          <a:xfrm>
            <a:off x="4544568" y="4114800"/>
            <a:ext cx="393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2</a:t>
            </a:r>
            <a:endParaRPr lang="en-US" sz="1500" dirty="0"/>
          </a:p>
        </p:txBody>
      </p:sp>
      <p:sp>
        <p:nvSpPr>
          <p:cNvPr id="25" name="Text 19"/>
          <p:cNvSpPr/>
          <p:nvPr/>
        </p:nvSpPr>
        <p:spPr>
          <a:xfrm>
            <a:off x="7168896" y="431596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1C67B3"/>
                </a:solidFill>
              </a:rPr>
              <a:t>🛡</a:t>
            </a:r>
            <a:endParaRPr lang="en-US" sz="2400" dirty="0"/>
          </a:p>
        </p:txBody>
      </p:sp>
      <p:sp>
        <p:nvSpPr>
          <p:cNvPr id="26" name="Text 20"/>
          <p:cNvSpPr/>
          <p:nvPr/>
        </p:nvSpPr>
        <p:spPr>
          <a:xfrm>
            <a:off x="5029200" y="4041648"/>
            <a:ext cx="1984248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1C67B3"/>
                </a:solidFill>
              </a:rPr>
              <a:t>Convivencia protectora</a:t>
            </a:r>
            <a:endParaRPr lang="en-US" sz="1650" dirty="0"/>
          </a:p>
        </p:txBody>
      </p:sp>
      <p:sp>
        <p:nvSpPr>
          <p:cNvPr id="27" name="Text 21"/>
          <p:cNvSpPr/>
          <p:nvPr/>
        </p:nvSpPr>
        <p:spPr>
          <a:xfrm>
            <a:off x="4681728" y="4617720"/>
            <a:ext cx="2441448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80" b="1" dirty="0">
                <a:solidFill>
                  <a:srgbClr val="08245C"/>
                </a:solidFill>
              </a:rPr>
              <a:t>Prevención, buen trato, apoyo oportuno y criterios comunes de actuación.</a:t>
            </a:r>
            <a:endParaRPr lang="en-US" sz="980" dirty="0"/>
          </a:p>
        </p:txBody>
      </p:sp>
      <p:sp>
        <p:nvSpPr>
          <p:cNvPr id="28" name="Text 22"/>
          <p:cNvSpPr/>
          <p:nvPr/>
        </p:nvSpPr>
        <p:spPr>
          <a:xfrm>
            <a:off x="7415784" y="49286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8D8CC">
                    <a:alpha val="80000"/>
                  </a:srgbClr>
                </a:solidFill>
              </a:rPr>
              <a:t>🌿</a:t>
            </a:r>
            <a:endParaRPr lang="en-US" sz="1800" dirty="0"/>
          </a:p>
        </p:txBody>
      </p:sp>
      <p:sp>
        <p:nvSpPr>
          <p:cNvPr id="29" name="Shape 23"/>
          <p:cNvSpPr/>
          <p:nvPr/>
        </p:nvSpPr>
        <p:spPr>
          <a:xfrm>
            <a:off x="8156448" y="3858768"/>
            <a:ext cx="3401568" cy="1508760"/>
          </a:xfrm>
          <a:prstGeom prst="roundRect">
            <a:avLst>
              <a:gd name="adj" fmla="val 7879"/>
            </a:avLst>
          </a:prstGeom>
          <a:solidFill>
            <a:srgbClr val="FFFFFF">
              <a:alpha val="97000"/>
            </a:srgbClr>
          </a:solidFill>
          <a:ln w="14605">
            <a:solidFill>
              <a:srgbClr val="7448A5"/>
            </a:solidFill>
            <a:prstDash val="solid"/>
          </a:ln>
          <a:effectLst>
            <a:outerShdw blurRad="25400" dist="50800" dir="2700000" algn="bl" rotWithShape="0">
              <a:srgbClr val="CBD4E8">
                <a:alpha val="18000"/>
              </a:srgbClr>
            </a:outerShdw>
          </a:effectLst>
        </p:spPr>
      </p:sp>
      <p:sp>
        <p:nvSpPr>
          <p:cNvPr id="30" name="Shape 24"/>
          <p:cNvSpPr/>
          <p:nvPr/>
        </p:nvSpPr>
        <p:spPr>
          <a:xfrm>
            <a:off x="8293608" y="4059936"/>
            <a:ext cx="393192" cy="393192"/>
          </a:xfrm>
          <a:prstGeom prst="ellipse">
            <a:avLst/>
          </a:prstGeom>
          <a:solidFill>
            <a:srgbClr val="7448A5"/>
          </a:solidFill>
          <a:ln w="12700">
            <a:solidFill>
              <a:srgbClr val="7448A5"/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8293608" y="4114800"/>
            <a:ext cx="393192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3</a:t>
            </a:r>
            <a:endParaRPr lang="en-US" sz="1500" dirty="0"/>
          </a:p>
        </p:txBody>
      </p:sp>
      <p:sp>
        <p:nvSpPr>
          <p:cNvPr id="32" name="Text 26"/>
          <p:cNvSpPr/>
          <p:nvPr/>
        </p:nvSpPr>
        <p:spPr>
          <a:xfrm>
            <a:off x="10917936" y="431596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7448A5"/>
                </a:solidFill>
              </a:rPr>
              <a:t>💜</a:t>
            </a:r>
            <a:endParaRPr lang="en-US" sz="2400" dirty="0"/>
          </a:p>
        </p:txBody>
      </p:sp>
      <p:sp>
        <p:nvSpPr>
          <p:cNvPr id="33" name="Text 27"/>
          <p:cNvSpPr/>
          <p:nvPr/>
        </p:nvSpPr>
        <p:spPr>
          <a:xfrm>
            <a:off x="8778240" y="4041648"/>
            <a:ext cx="1984248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7448A5"/>
                </a:solidFill>
              </a:rPr>
              <a:t>Bienestar y respeto</a:t>
            </a:r>
            <a:endParaRPr lang="en-US" sz="1650" dirty="0"/>
          </a:p>
        </p:txBody>
      </p:sp>
      <p:sp>
        <p:nvSpPr>
          <p:cNvPr id="34" name="Text 28"/>
          <p:cNvSpPr/>
          <p:nvPr/>
        </p:nvSpPr>
        <p:spPr>
          <a:xfrm>
            <a:off x="8430768" y="4617720"/>
            <a:ext cx="2441448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80" b="1" dirty="0">
                <a:solidFill>
                  <a:srgbClr val="08245C"/>
                </a:solidFill>
              </a:rPr>
              <a:t>Autocuidado, afectividad, diversidad y relaciones sanas.</a:t>
            </a:r>
            <a:endParaRPr lang="en-US" sz="980" dirty="0"/>
          </a:p>
        </p:txBody>
      </p:sp>
      <p:sp>
        <p:nvSpPr>
          <p:cNvPr id="35" name="Text 29"/>
          <p:cNvSpPr/>
          <p:nvPr/>
        </p:nvSpPr>
        <p:spPr>
          <a:xfrm>
            <a:off x="11164824" y="49286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A8D8CC">
                    <a:alpha val="80000"/>
                  </a:srgbClr>
                </a:solidFill>
              </a:rPr>
              <a:t>🌿</a:t>
            </a:r>
            <a:endParaRPr lang="en-US" sz="1800" dirty="0"/>
          </a:p>
        </p:txBody>
      </p:sp>
      <p:sp>
        <p:nvSpPr>
          <p:cNvPr id="36" name="Shape 30"/>
          <p:cNvSpPr/>
          <p:nvPr/>
        </p:nvSpPr>
        <p:spPr>
          <a:xfrm>
            <a:off x="914400" y="5623560"/>
            <a:ext cx="10332720" cy="438912"/>
          </a:xfrm>
          <a:prstGeom prst="roundRect">
            <a:avLst>
              <a:gd name="adj" fmla="val 20833"/>
            </a:avLst>
          </a:prstGeom>
          <a:solidFill>
            <a:srgbClr val="08245C"/>
          </a:solidFill>
          <a:ln w="12700">
            <a:solidFill>
              <a:srgbClr val="08245C"/>
            </a:solidFill>
            <a:prstDash val="solid"/>
          </a:ln>
        </p:spPr>
      </p:sp>
      <p:sp>
        <p:nvSpPr>
          <p:cNvPr id="37" name="Text 31"/>
          <p:cNvSpPr/>
          <p:nvPr/>
        </p:nvSpPr>
        <p:spPr>
          <a:xfrm>
            <a:off x="1051560" y="5733288"/>
            <a:ext cx="10058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FFFF"/>
                </a:solidFill>
              </a:rPr>
              <a:t>Actuar claro, rápido y coordinado protege a toda la comunidad educativa.</a:t>
            </a:r>
            <a:endParaRPr lang="en-US" sz="1550" dirty="0"/>
          </a:p>
        </p:txBody>
      </p:sp>
      <p:sp>
        <p:nvSpPr>
          <p:cNvPr id="38" name="Text 32"/>
          <p:cNvSpPr/>
          <p:nvPr/>
        </p:nvSpPr>
        <p:spPr>
          <a:xfrm>
            <a:off x="6720840" y="6419088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0A3C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Aprender en comunidad, crecer con sentido.</a:t>
            </a:r>
            <a:endParaRPr lang="en-US" sz="1500" dirty="0"/>
          </a:p>
        </p:txBody>
      </p:sp>
      <p:sp>
        <p:nvSpPr>
          <p:cNvPr id="39" name="Text 33">
            <a:hlinkClick r:id="rId7" action="ppaction://hlinksldjump"/>
          </p:cNvPr>
          <p:cNvSpPr/>
          <p:nvPr/>
        </p:nvSpPr>
        <p:spPr>
          <a:xfrm>
            <a:off x="347472" y="6291072"/>
            <a:ext cx="1316736" cy="393192"/>
          </a:xfrm>
          <a:prstGeom prst="roundRect">
            <a:avLst>
              <a:gd name="adj" fmla="val 18605"/>
            </a:avLst>
          </a:prstGeom>
          <a:solidFill>
            <a:srgbClr val="FFFFFF"/>
          </a:solidFill>
          <a:ln w="13970">
            <a:solidFill>
              <a:srgbClr val="1C67B3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08245C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⌂  Inicio</a:t>
            </a:r>
            <a:endParaRPr lang="en-US" sz="1050" dirty="0"/>
          </a:p>
        </p:txBody>
      </p:sp>
      <p:sp>
        <p:nvSpPr>
          <p:cNvPr id="40" name="Text 34">
            <a:hlinkClick r:id="rId8" action="ppaction://hlinksldjump"/>
          </p:cNvPr>
          <p:cNvSpPr/>
          <p:nvPr/>
        </p:nvSpPr>
        <p:spPr>
          <a:xfrm>
            <a:off x="1874520" y="6291072"/>
            <a:ext cx="1316736" cy="393192"/>
          </a:xfrm>
          <a:prstGeom prst="roundRect">
            <a:avLst>
              <a:gd name="adj" fmla="val 18605"/>
            </a:avLst>
          </a:prstGeom>
          <a:solidFill>
            <a:srgbClr val="FFFFFF"/>
          </a:solidFill>
          <a:ln w="13970">
            <a:solidFill>
              <a:srgbClr val="1C67B3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08245C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☑  Planes</a:t>
            </a:r>
            <a:endParaRPr lang="en-US" sz="1050" dirty="0"/>
          </a:p>
        </p:txBody>
      </p:sp>
      <p:sp>
        <p:nvSpPr>
          <p:cNvPr id="41" name="Text 35">
            <a:hlinkClick r:id="rId9" action="ppaction://hlinksldjump"/>
          </p:cNvPr>
          <p:cNvSpPr/>
          <p:nvPr/>
        </p:nvSpPr>
        <p:spPr>
          <a:xfrm>
            <a:off x="3401568" y="6291072"/>
            <a:ext cx="1682496" cy="393192"/>
          </a:xfrm>
          <a:prstGeom prst="roundRect">
            <a:avLst>
              <a:gd name="adj" fmla="val 18605"/>
            </a:avLst>
          </a:prstGeom>
          <a:solidFill>
            <a:srgbClr val="FFFFFF"/>
          </a:solidFill>
          <a:ln w="13970">
            <a:solidFill>
              <a:srgbClr val="1C67B3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08245C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▣  Protocolos</a:t>
            </a:r>
            <a:endParaRPr lang="en-US" sz="1050" dirty="0"/>
          </a:p>
        </p:txBody>
      </p:sp>
      <p:sp>
        <p:nvSpPr>
          <p:cNvPr id="42" name="Text 36">
            <a:hlinkClick r:id="rId10" action="ppaction://hlinksldjump"/>
          </p:cNvPr>
          <p:cNvSpPr/>
          <p:nvPr/>
        </p:nvSpPr>
        <p:spPr>
          <a:xfrm>
            <a:off x="5285232" y="6291072"/>
            <a:ext cx="1316736" cy="393192"/>
          </a:xfrm>
          <a:prstGeom prst="roundRect">
            <a:avLst>
              <a:gd name="adj" fmla="val 18605"/>
            </a:avLst>
          </a:prstGeom>
          <a:solidFill>
            <a:srgbClr val="08245C"/>
          </a:solidFill>
          <a:ln w="13970">
            <a:solidFill>
              <a:srgbClr val="08245C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FFFFFF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⚑  Cierre</a:t>
            </a:r>
            <a:endParaRPr lang="en-US" sz="1050" dirty="0"/>
          </a:p>
        </p:txBody>
      </p:sp>
      <p:sp>
        <p:nvSpPr>
          <p:cNvPr id="43" name="Text 37"/>
          <p:cNvSpPr/>
          <p:nvPr/>
        </p:nvSpPr>
        <p:spPr>
          <a:xfrm>
            <a:off x="11155680" y="6355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0B9B94"/>
                </a:solidFill>
              </a:rPr>
              <a:t>♡ 🌿</a:t>
            </a:r>
            <a:endParaRPr lang="en-US" sz="1900"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go Escuela Rural Pullinque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" y="164592"/>
            <a:ext cx="713232" cy="713232"/>
          </a:xfrm>
          <a:prstGeom prst="rect">
            <a:avLst/>
          </a:prstGeom>
        </p:spPr>
      </p:pic>
      <p:pic>
        <p:nvPicPr>
          <p:cNvPr id="3" name="Image 1" descr="/mnt/data/Logo Slep Valdivia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4120" y="201168"/>
            <a:ext cx="178308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325880" y="164592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824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Mapa de navegación</a:t>
            </a:r>
            <a:endParaRPr lang="en-US" sz="2800" dirty="0"/>
          </a:p>
        </p:txBody>
      </p:sp>
      <p:sp>
        <p:nvSpPr>
          <p:cNvPr id="5" name="Shape 1"/>
          <p:cNvSpPr/>
          <p:nvPr/>
        </p:nvSpPr>
        <p:spPr>
          <a:xfrm rot="10800000">
            <a:off x="3657600" y="786384"/>
            <a:ext cx="4892040" cy="438912"/>
          </a:xfrm>
          <a:prstGeom prst="trapezoid">
            <a:avLst/>
          </a:prstGeom>
          <a:solidFill>
            <a:srgbClr val="128BA0"/>
          </a:solidFill>
          <a:ln w="12700">
            <a:solidFill>
              <a:srgbClr val="128BA0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3840480" y="832104"/>
            <a:ext cx="4526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Selecciona una sección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1828800" y="1307592"/>
            <a:ext cx="8503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8245C"/>
                </a:solidFill>
              </a:rPr>
              <a:t>Presentación institucional • Objetivos estratégicos y protocolos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10698480" y="100584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4AA00"/>
                </a:solidFill>
              </a:rPr>
              <a:t>⭐</a:t>
            </a:r>
            <a:endParaRPr lang="en-US" sz="1800" dirty="0"/>
          </a:p>
        </p:txBody>
      </p:sp>
      <p:sp>
        <p:nvSpPr>
          <p:cNvPr id="9" name="Shape 5"/>
          <p:cNvSpPr/>
          <p:nvPr/>
        </p:nvSpPr>
        <p:spPr>
          <a:xfrm>
            <a:off x="475488" y="1664208"/>
            <a:ext cx="3621024" cy="1627632"/>
          </a:xfrm>
          <a:prstGeom prst="roundRect">
            <a:avLst>
              <a:gd name="adj" fmla="val 6742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50800" dir="2700000" algn="bl" rotWithShape="0">
              <a:srgbClr val="BFC7D9">
                <a:alpha val="25000"/>
              </a:srgbClr>
            </a:outerShdw>
          </a:effectLst>
        </p:spPr>
      </p:sp>
      <p:pic>
        <p:nvPicPr>
          <p:cNvPr id="10" name="Image 2" descr="/mnt/data/WhatsApp Image 2025-09-30 at 09.04.07.jpeg"/>
          <p:cNvPicPr>
            <a:picLocks noChangeAspect="1"/>
          </p:cNvPicPr>
          <p:nvPr/>
        </p:nvPicPr>
        <p:blipFill>
          <a:blip r:embed="rId5"/>
          <a:srcRect t="10798" b="10798"/>
          <a:stretch/>
        </p:blipFill>
        <p:spPr>
          <a:xfrm>
            <a:off x="502920" y="1691640"/>
            <a:ext cx="3566160" cy="1572768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502920" y="1691640"/>
            <a:ext cx="3566160" cy="1572768"/>
          </a:xfrm>
          <a:prstGeom prst="roundRect">
            <a:avLst>
              <a:gd name="adj" fmla="val 6977"/>
            </a:avLst>
          </a:prstGeom>
          <a:solidFill>
            <a:srgbClr val="FFFFFF">
              <a:alpha val="0"/>
            </a:srgbClr>
          </a:solidFill>
          <a:ln w="1524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12" name="Shape 7"/>
          <p:cNvSpPr/>
          <p:nvPr/>
        </p:nvSpPr>
        <p:spPr>
          <a:xfrm>
            <a:off x="475488" y="3429000"/>
            <a:ext cx="3621024" cy="1627632"/>
          </a:xfrm>
          <a:prstGeom prst="roundRect">
            <a:avLst>
              <a:gd name="adj" fmla="val 6742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25400" dist="50800" dir="2700000" algn="bl" rotWithShape="0">
              <a:srgbClr val="BFC7D9">
                <a:alpha val="25000"/>
              </a:srgbClr>
            </a:outerShdw>
          </a:effectLst>
        </p:spPr>
      </p:sp>
      <p:pic>
        <p:nvPicPr>
          <p:cNvPr id="13" name="Image 3" descr="/mnt/data/WhatsApp Image 2025-09-30 at 09.04.11.jpeg"/>
          <p:cNvPicPr>
            <a:picLocks noChangeAspect="1"/>
          </p:cNvPicPr>
          <p:nvPr/>
        </p:nvPicPr>
        <p:blipFill>
          <a:blip r:embed="rId6"/>
          <a:srcRect t="10798" b="10798"/>
          <a:stretch/>
        </p:blipFill>
        <p:spPr>
          <a:xfrm>
            <a:off x="502920" y="3456432"/>
            <a:ext cx="3566160" cy="1572768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502920" y="3456432"/>
            <a:ext cx="3566160" cy="1572768"/>
          </a:xfrm>
          <a:prstGeom prst="roundRect">
            <a:avLst>
              <a:gd name="adj" fmla="val 6977"/>
            </a:avLst>
          </a:prstGeom>
          <a:solidFill>
            <a:srgbClr val="FFFFFF">
              <a:alpha val="0"/>
            </a:srgbClr>
          </a:solidFill>
          <a:ln w="15240">
            <a:solidFill>
              <a:srgbClr val="FFFFFF">
                <a:alpha val="90000"/>
              </a:srgbClr>
            </a:solidFill>
            <a:prstDash val="solid"/>
          </a:ln>
        </p:spPr>
      </p:sp>
      <p:sp>
        <p:nvSpPr>
          <p:cNvPr id="15" name="Shape 9">
            <a:hlinkClick r:id="rId7" action="ppaction://hlinksldjump"/>
          </p:cNvPr>
          <p:cNvSpPr/>
          <p:nvPr/>
        </p:nvSpPr>
        <p:spPr>
          <a:xfrm>
            <a:off x="4407408" y="1700784"/>
            <a:ext cx="7269480" cy="804672"/>
          </a:xfrm>
          <a:prstGeom prst="roundRect">
            <a:avLst>
              <a:gd name="adj" fmla="val 14773"/>
            </a:avLst>
          </a:prstGeom>
          <a:solidFill>
            <a:srgbClr val="FFFFFF">
              <a:alpha val="98000"/>
            </a:srgbClr>
          </a:solidFill>
          <a:ln w="15240">
            <a:solidFill>
              <a:srgbClr val="0B9B94"/>
            </a:solidFill>
            <a:prstDash val="solid"/>
          </a:ln>
          <a:effectLst>
            <a:outerShdw blurRad="25400" dist="50800" dir="2700000" algn="bl" rotWithShape="0">
              <a:srgbClr val="BAC6D8">
                <a:alpha val="18000"/>
              </a:srgbClr>
            </a:outerShdw>
          </a:effectLst>
        </p:spPr>
      </p:sp>
      <p:sp>
        <p:nvSpPr>
          <p:cNvPr id="16" name="Shape 10"/>
          <p:cNvSpPr/>
          <p:nvPr/>
        </p:nvSpPr>
        <p:spPr>
          <a:xfrm>
            <a:off x="4626864" y="1856232"/>
            <a:ext cx="475488" cy="475488"/>
          </a:xfrm>
          <a:prstGeom prst="ellipse">
            <a:avLst/>
          </a:prstGeom>
          <a:solidFill>
            <a:srgbClr val="0B9B94"/>
          </a:solidFill>
          <a:ln w="12700">
            <a:solidFill>
              <a:srgbClr val="0B9B94"/>
            </a:solidFill>
            <a:prstDash val="solid"/>
          </a:ln>
        </p:spPr>
      </p:sp>
      <p:sp>
        <p:nvSpPr>
          <p:cNvPr id="17" name="Text 11">
            <a:hlinkClick r:id="rId7" action="ppaction://hlinksldjump"/>
          </p:cNvPr>
          <p:cNvSpPr/>
          <p:nvPr/>
        </p:nvSpPr>
        <p:spPr>
          <a:xfrm>
            <a:off x="4645152" y="1901952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u="sng" dirty="0">
                <a:solidFill>
                  <a:srgbClr val="000000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👥</a:t>
            </a:r>
            <a:endParaRPr lang="en-US" sz="1800" dirty="0"/>
          </a:p>
        </p:txBody>
      </p:sp>
      <p:sp>
        <p:nvSpPr>
          <p:cNvPr id="18" name="Text 12">
            <a:hlinkClick r:id="rId7" action="ppaction://hlinksldjump"/>
          </p:cNvPr>
          <p:cNvSpPr/>
          <p:nvPr/>
        </p:nvSpPr>
        <p:spPr>
          <a:xfrm>
            <a:off x="5285232" y="1847088"/>
            <a:ext cx="3931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u="sng" dirty="0">
                <a:solidFill>
                  <a:srgbClr val="0B9B94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Formación Ciudadana</a:t>
            </a:r>
            <a:endParaRPr lang="en-US" sz="1800" dirty="0"/>
          </a:p>
        </p:txBody>
      </p:sp>
      <p:sp>
        <p:nvSpPr>
          <p:cNvPr id="19" name="Text 13">
            <a:hlinkClick r:id="rId7" action="ppaction://hlinksldjump"/>
          </p:cNvPr>
          <p:cNvSpPr/>
          <p:nvPr/>
        </p:nvSpPr>
        <p:spPr>
          <a:xfrm>
            <a:off x="5285232" y="2148840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 u="sng" dirty="0">
                <a:solidFill>
                  <a:srgbClr val="08245C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Democracia, derechos, participación y sentido de pertenencia.</a:t>
            </a:r>
            <a:endParaRPr lang="en-US" sz="1180" dirty="0"/>
          </a:p>
        </p:txBody>
      </p:sp>
      <p:sp>
        <p:nvSpPr>
          <p:cNvPr id="20" name="Text 14">
            <a:hlinkClick r:id="rId7" action="ppaction://hlinksldjump"/>
          </p:cNvPr>
          <p:cNvSpPr/>
          <p:nvPr/>
        </p:nvSpPr>
        <p:spPr>
          <a:xfrm>
            <a:off x="10936224" y="1883664"/>
            <a:ext cx="320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u="sng" dirty="0">
                <a:solidFill>
                  <a:srgbClr val="0B9B94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›</a:t>
            </a:r>
            <a:endParaRPr lang="en-US" sz="2700" dirty="0"/>
          </a:p>
        </p:txBody>
      </p:sp>
      <p:sp>
        <p:nvSpPr>
          <p:cNvPr id="21" name="Shape 15">
            <a:hlinkClick r:id="rId8" action="ppaction://hlinksldjump"/>
          </p:cNvPr>
          <p:cNvSpPr/>
          <p:nvPr/>
        </p:nvSpPr>
        <p:spPr>
          <a:xfrm>
            <a:off x="4407408" y="2743200"/>
            <a:ext cx="7269480" cy="804672"/>
          </a:xfrm>
          <a:prstGeom prst="roundRect">
            <a:avLst>
              <a:gd name="adj" fmla="val 14773"/>
            </a:avLst>
          </a:prstGeom>
          <a:solidFill>
            <a:srgbClr val="FFFFFF">
              <a:alpha val="98000"/>
            </a:srgbClr>
          </a:solidFill>
          <a:ln w="15240">
            <a:solidFill>
              <a:srgbClr val="1C67B3"/>
            </a:solidFill>
            <a:prstDash val="solid"/>
          </a:ln>
          <a:effectLst>
            <a:outerShdw blurRad="25400" dist="50800" dir="2700000" algn="bl" rotWithShape="0">
              <a:srgbClr val="BAC6D8">
                <a:alpha val="1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4626864" y="2898648"/>
            <a:ext cx="475488" cy="475488"/>
          </a:xfrm>
          <a:prstGeom prst="ellipse">
            <a:avLst/>
          </a:prstGeom>
          <a:solidFill>
            <a:srgbClr val="1C67B3"/>
          </a:solidFill>
          <a:ln w="12700">
            <a:solidFill>
              <a:srgbClr val="1C67B3"/>
            </a:solidFill>
            <a:prstDash val="solid"/>
          </a:ln>
        </p:spPr>
      </p:sp>
      <p:sp>
        <p:nvSpPr>
          <p:cNvPr id="23" name="Text 17">
            <a:hlinkClick r:id="rId8" action="ppaction://hlinksldjump"/>
          </p:cNvPr>
          <p:cNvSpPr/>
          <p:nvPr/>
        </p:nvSpPr>
        <p:spPr>
          <a:xfrm>
            <a:off x="4645152" y="2944368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u="sng" dirty="0">
                <a:solidFill>
                  <a:srgbClr val="000000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🤝</a:t>
            </a:r>
            <a:endParaRPr lang="en-US" sz="1800" dirty="0"/>
          </a:p>
        </p:txBody>
      </p:sp>
      <p:sp>
        <p:nvSpPr>
          <p:cNvPr id="24" name="Text 18">
            <a:hlinkClick r:id="rId8" action="ppaction://hlinksldjump"/>
          </p:cNvPr>
          <p:cNvSpPr/>
          <p:nvPr/>
        </p:nvSpPr>
        <p:spPr>
          <a:xfrm>
            <a:off x="5285232" y="2889504"/>
            <a:ext cx="3931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u="sng" dirty="0">
                <a:solidFill>
                  <a:srgbClr val="1C67B3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Convivencia Educativa</a:t>
            </a:r>
            <a:endParaRPr lang="en-US" sz="1800" dirty="0"/>
          </a:p>
        </p:txBody>
      </p:sp>
      <p:sp>
        <p:nvSpPr>
          <p:cNvPr id="25" name="Text 19">
            <a:hlinkClick r:id="rId8" action="ppaction://hlinksldjump"/>
          </p:cNvPr>
          <p:cNvSpPr/>
          <p:nvPr/>
        </p:nvSpPr>
        <p:spPr>
          <a:xfrm>
            <a:off x="5285232" y="3191256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 u="sng" dirty="0">
                <a:solidFill>
                  <a:srgbClr val="08245C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Prevención, buen trato, RIE, redes y criterios comunes.</a:t>
            </a:r>
            <a:endParaRPr lang="en-US" sz="1180" dirty="0"/>
          </a:p>
        </p:txBody>
      </p:sp>
      <p:sp>
        <p:nvSpPr>
          <p:cNvPr id="26" name="Text 20">
            <a:hlinkClick r:id="rId8" action="ppaction://hlinksldjump"/>
          </p:cNvPr>
          <p:cNvSpPr/>
          <p:nvPr/>
        </p:nvSpPr>
        <p:spPr>
          <a:xfrm>
            <a:off x="10936224" y="2926080"/>
            <a:ext cx="320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u="sng" dirty="0">
                <a:solidFill>
                  <a:srgbClr val="1C67B3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›</a:t>
            </a:r>
            <a:endParaRPr lang="en-US" sz="2700" dirty="0"/>
          </a:p>
        </p:txBody>
      </p:sp>
      <p:sp>
        <p:nvSpPr>
          <p:cNvPr id="27" name="Shape 21">
            <a:hlinkClick r:id="rId9" action="ppaction://hlinksldjump"/>
          </p:cNvPr>
          <p:cNvSpPr/>
          <p:nvPr/>
        </p:nvSpPr>
        <p:spPr>
          <a:xfrm>
            <a:off x="4407408" y="3785616"/>
            <a:ext cx="7269480" cy="804672"/>
          </a:xfrm>
          <a:prstGeom prst="roundRect">
            <a:avLst>
              <a:gd name="adj" fmla="val 14773"/>
            </a:avLst>
          </a:prstGeom>
          <a:solidFill>
            <a:srgbClr val="FFFFFF">
              <a:alpha val="98000"/>
            </a:srgbClr>
          </a:solidFill>
          <a:ln w="15240">
            <a:solidFill>
              <a:srgbClr val="7448A5"/>
            </a:solidFill>
            <a:prstDash val="solid"/>
          </a:ln>
          <a:effectLst>
            <a:outerShdw blurRad="25400" dist="50800" dir="2700000" algn="bl" rotWithShape="0">
              <a:srgbClr val="BAC6D8">
                <a:alpha val="18000"/>
              </a:srgbClr>
            </a:outerShdw>
          </a:effectLst>
        </p:spPr>
      </p:sp>
      <p:sp>
        <p:nvSpPr>
          <p:cNvPr id="28" name="Shape 22"/>
          <p:cNvSpPr/>
          <p:nvPr/>
        </p:nvSpPr>
        <p:spPr>
          <a:xfrm>
            <a:off x="4626864" y="3941064"/>
            <a:ext cx="475488" cy="475488"/>
          </a:xfrm>
          <a:prstGeom prst="ellipse">
            <a:avLst/>
          </a:prstGeom>
          <a:solidFill>
            <a:srgbClr val="7448A5"/>
          </a:solidFill>
          <a:ln w="12700">
            <a:solidFill>
              <a:srgbClr val="7448A5"/>
            </a:solidFill>
            <a:prstDash val="solid"/>
          </a:ln>
        </p:spPr>
      </p:sp>
      <p:sp>
        <p:nvSpPr>
          <p:cNvPr id="29" name="Text 23">
            <a:hlinkClick r:id="rId9" action="ppaction://hlinksldjump"/>
          </p:cNvPr>
          <p:cNvSpPr/>
          <p:nvPr/>
        </p:nvSpPr>
        <p:spPr>
          <a:xfrm>
            <a:off x="4645152" y="3986784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u="sng" dirty="0">
                <a:solidFill>
                  <a:srgbClr val="000000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💜</a:t>
            </a:r>
            <a:endParaRPr lang="en-US" sz="1800" dirty="0"/>
          </a:p>
        </p:txBody>
      </p:sp>
      <p:sp>
        <p:nvSpPr>
          <p:cNvPr id="30" name="Text 24">
            <a:hlinkClick r:id="rId9" action="ppaction://hlinksldjump"/>
          </p:cNvPr>
          <p:cNvSpPr/>
          <p:nvPr/>
        </p:nvSpPr>
        <p:spPr>
          <a:xfrm>
            <a:off x="5285232" y="3931920"/>
            <a:ext cx="3931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u="sng" dirty="0">
                <a:solidFill>
                  <a:srgbClr val="7448A5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Sexualidad, Afectividad y Género</a:t>
            </a:r>
            <a:endParaRPr lang="en-US" sz="1800" dirty="0"/>
          </a:p>
        </p:txBody>
      </p:sp>
      <p:sp>
        <p:nvSpPr>
          <p:cNvPr id="31" name="Text 25">
            <a:hlinkClick r:id="rId9" action="ppaction://hlinksldjump"/>
          </p:cNvPr>
          <p:cNvSpPr/>
          <p:nvPr/>
        </p:nvSpPr>
        <p:spPr>
          <a:xfrm>
            <a:off x="5285232" y="4233672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 u="sng" dirty="0">
                <a:solidFill>
                  <a:srgbClr val="08245C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Autocuidado, relaciones sanas, diversidad y bienestar.</a:t>
            </a:r>
            <a:endParaRPr lang="en-US" sz="1180" dirty="0"/>
          </a:p>
        </p:txBody>
      </p:sp>
      <p:sp>
        <p:nvSpPr>
          <p:cNvPr id="32" name="Text 26">
            <a:hlinkClick r:id="rId9" action="ppaction://hlinksldjump"/>
          </p:cNvPr>
          <p:cNvSpPr/>
          <p:nvPr/>
        </p:nvSpPr>
        <p:spPr>
          <a:xfrm>
            <a:off x="10936224" y="3968496"/>
            <a:ext cx="320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u="sng" dirty="0">
                <a:solidFill>
                  <a:srgbClr val="7448A5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›</a:t>
            </a:r>
            <a:endParaRPr lang="en-US" sz="2700" dirty="0"/>
          </a:p>
        </p:txBody>
      </p:sp>
      <p:sp>
        <p:nvSpPr>
          <p:cNvPr id="33" name="Shape 27">
            <a:hlinkClick r:id="rId10" action="ppaction://hlinksldjump"/>
          </p:cNvPr>
          <p:cNvSpPr/>
          <p:nvPr/>
        </p:nvSpPr>
        <p:spPr>
          <a:xfrm>
            <a:off x="4407408" y="4828032"/>
            <a:ext cx="7269480" cy="804672"/>
          </a:xfrm>
          <a:prstGeom prst="roundRect">
            <a:avLst>
              <a:gd name="adj" fmla="val 14773"/>
            </a:avLst>
          </a:prstGeom>
          <a:solidFill>
            <a:srgbClr val="FFFFFF">
              <a:alpha val="98000"/>
            </a:srgbClr>
          </a:solidFill>
          <a:ln w="15240">
            <a:solidFill>
              <a:srgbClr val="F28C16"/>
            </a:solidFill>
            <a:prstDash val="solid"/>
          </a:ln>
          <a:effectLst>
            <a:outerShdw blurRad="25400" dist="50800" dir="2700000" algn="bl" rotWithShape="0">
              <a:srgbClr val="BAC6D8">
                <a:alpha val="18000"/>
              </a:srgbClr>
            </a:outerShdw>
          </a:effectLst>
        </p:spPr>
      </p:sp>
      <p:sp>
        <p:nvSpPr>
          <p:cNvPr id="34" name="Shape 28"/>
          <p:cNvSpPr/>
          <p:nvPr/>
        </p:nvSpPr>
        <p:spPr>
          <a:xfrm>
            <a:off x="4626864" y="4983480"/>
            <a:ext cx="475488" cy="475488"/>
          </a:xfrm>
          <a:prstGeom prst="ellipse">
            <a:avLst/>
          </a:prstGeom>
          <a:solidFill>
            <a:srgbClr val="F28C16"/>
          </a:solidFill>
          <a:ln w="12700">
            <a:solidFill>
              <a:srgbClr val="F28C16"/>
            </a:solidFill>
            <a:prstDash val="solid"/>
          </a:ln>
        </p:spPr>
      </p:sp>
      <p:sp>
        <p:nvSpPr>
          <p:cNvPr id="35" name="Text 29">
            <a:hlinkClick r:id="rId10" action="ppaction://hlinksldjump"/>
          </p:cNvPr>
          <p:cNvSpPr/>
          <p:nvPr/>
        </p:nvSpPr>
        <p:spPr>
          <a:xfrm>
            <a:off x="4645152" y="5029200"/>
            <a:ext cx="438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u="sng" dirty="0">
                <a:solidFill>
                  <a:srgbClr val="000000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🛡</a:t>
            </a:r>
            <a:endParaRPr lang="en-US" sz="1800" dirty="0"/>
          </a:p>
        </p:txBody>
      </p:sp>
      <p:sp>
        <p:nvSpPr>
          <p:cNvPr id="36" name="Text 30">
            <a:hlinkClick r:id="rId10" action="ppaction://hlinksldjump"/>
          </p:cNvPr>
          <p:cNvSpPr/>
          <p:nvPr/>
        </p:nvSpPr>
        <p:spPr>
          <a:xfrm>
            <a:off x="5285232" y="4974336"/>
            <a:ext cx="39319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u="sng" dirty="0">
                <a:solidFill>
                  <a:srgbClr val="F28C16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Protocolos institucionales</a:t>
            </a:r>
            <a:endParaRPr lang="en-US" sz="1800" dirty="0"/>
          </a:p>
        </p:txBody>
      </p:sp>
      <p:sp>
        <p:nvSpPr>
          <p:cNvPr id="37" name="Text 31">
            <a:hlinkClick r:id="rId10" action="ppaction://hlinksldjump"/>
          </p:cNvPr>
          <p:cNvSpPr/>
          <p:nvPr/>
        </p:nvSpPr>
        <p:spPr>
          <a:xfrm>
            <a:off x="5285232" y="5276088"/>
            <a:ext cx="4663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 u="sng" dirty="0">
                <a:solidFill>
                  <a:srgbClr val="08245C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Guías rápidas de actuación para responder con claridad.</a:t>
            </a:r>
            <a:endParaRPr lang="en-US" sz="1180" dirty="0"/>
          </a:p>
        </p:txBody>
      </p:sp>
      <p:sp>
        <p:nvSpPr>
          <p:cNvPr id="38" name="Text 32">
            <a:hlinkClick r:id="rId10" action="ppaction://hlinksldjump"/>
          </p:cNvPr>
          <p:cNvSpPr/>
          <p:nvPr/>
        </p:nvSpPr>
        <p:spPr>
          <a:xfrm>
            <a:off x="10936224" y="5010912"/>
            <a:ext cx="320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u="sng" dirty="0">
                <a:solidFill>
                  <a:srgbClr val="F28C16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›</a:t>
            </a:r>
            <a:endParaRPr lang="en-US" sz="2700" dirty="0"/>
          </a:p>
        </p:txBody>
      </p:sp>
      <p:sp>
        <p:nvSpPr>
          <p:cNvPr id="39" name="Text 33"/>
          <p:cNvSpPr/>
          <p:nvPr/>
        </p:nvSpPr>
        <p:spPr>
          <a:xfrm>
            <a:off x="6720840" y="6419088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0A3C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Aprender en comunidad, crecer con sentido.</a:t>
            </a:r>
            <a:endParaRPr lang="en-US" sz="1500" dirty="0"/>
          </a:p>
        </p:txBody>
      </p:sp>
      <p:sp>
        <p:nvSpPr>
          <p:cNvPr id="40" name="Text 34">
            <a:hlinkClick r:id="rId11" action="ppaction://hlinksldjump"/>
          </p:cNvPr>
          <p:cNvSpPr/>
          <p:nvPr/>
        </p:nvSpPr>
        <p:spPr>
          <a:xfrm>
            <a:off x="347472" y="6291072"/>
            <a:ext cx="1316736" cy="393192"/>
          </a:xfrm>
          <a:prstGeom prst="roundRect">
            <a:avLst>
              <a:gd name="adj" fmla="val 18605"/>
            </a:avLst>
          </a:prstGeom>
          <a:solidFill>
            <a:srgbClr val="FFFFFF"/>
          </a:solidFill>
          <a:ln w="13970">
            <a:solidFill>
              <a:srgbClr val="1C67B3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08245C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⌂  Inicio</a:t>
            </a:r>
            <a:endParaRPr lang="en-US" sz="1050" dirty="0"/>
          </a:p>
        </p:txBody>
      </p:sp>
      <p:sp>
        <p:nvSpPr>
          <p:cNvPr id="41" name="Text 35">
            <a:hlinkClick r:id="rId12" action="ppaction://hlinksldjump"/>
          </p:cNvPr>
          <p:cNvSpPr/>
          <p:nvPr/>
        </p:nvSpPr>
        <p:spPr>
          <a:xfrm>
            <a:off x="1874520" y="6291072"/>
            <a:ext cx="1316736" cy="393192"/>
          </a:xfrm>
          <a:prstGeom prst="roundRect">
            <a:avLst>
              <a:gd name="adj" fmla="val 18605"/>
            </a:avLst>
          </a:prstGeom>
          <a:solidFill>
            <a:srgbClr val="08245C"/>
          </a:solidFill>
          <a:ln w="13970">
            <a:solidFill>
              <a:srgbClr val="08245C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FFFFFF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☑  Planes</a:t>
            </a:r>
            <a:endParaRPr lang="en-US" sz="1050" dirty="0"/>
          </a:p>
        </p:txBody>
      </p:sp>
      <p:sp>
        <p:nvSpPr>
          <p:cNvPr id="42" name="Text 36">
            <a:hlinkClick r:id="rId10" action="ppaction://hlinksldjump"/>
          </p:cNvPr>
          <p:cNvSpPr/>
          <p:nvPr/>
        </p:nvSpPr>
        <p:spPr>
          <a:xfrm>
            <a:off x="3401568" y="6291072"/>
            <a:ext cx="1682496" cy="393192"/>
          </a:xfrm>
          <a:prstGeom prst="roundRect">
            <a:avLst>
              <a:gd name="adj" fmla="val 18605"/>
            </a:avLst>
          </a:prstGeom>
          <a:solidFill>
            <a:srgbClr val="FFFFFF"/>
          </a:solidFill>
          <a:ln w="13970">
            <a:solidFill>
              <a:srgbClr val="1C67B3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08245C"/>
                </a:solidFill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▣  Protocolos</a:t>
            </a:r>
            <a:endParaRPr lang="en-US" sz="1050" dirty="0"/>
          </a:p>
        </p:txBody>
      </p:sp>
      <p:sp>
        <p:nvSpPr>
          <p:cNvPr id="43" name="Text 37">
            <a:hlinkClick r:id="rId13" action="ppaction://hlinksldjump"/>
          </p:cNvPr>
          <p:cNvSpPr/>
          <p:nvPr/>
        </p:nvSpPr>
        <p:spPr>
          <a:xfrm>
            <a:off x="5285232" y="6291072"/>
            <a:ext cx="1316736" cy="393192"/>
          </a:xfrm>
          <a:prstGeom prst="roundRect">
            <a:avLst>
              <a:gd name="adj" fmla="val 18605"/>
            </a:avLst>
          </a:prstGeom>
          <a:solidFill>
            <a:srgbClr val="FFFFFF"/>
          </a:solidFill>
          <a:ln w="13970">
            <a:solidFill>
              <a:srgbClr val="1C67B3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08245C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⚑  Cierre</a:t>
            </a:r>
            <a:endParaRPr lang="en-US" sz="1050" dirty="0"/>
          </a:p>
        </p:txBody>
      </p:sp>
      <p:sp>
        <p:nvSpPr>
          <p:cNvPr id="44" name="Text 38"/>
          <p:cNvSpPr/>
          <p:nvPr/>
        </p:nvSpPr>
        <p:spPr>
          <a:xfrm>
            <a:off x="11155680" y="6355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0B9B94"/>
                </a:solidFill>
              </a:rPr>
              <a:t>♡ 🌿</a:t>
            </a:r>
            <a:endParaRPr lang="en-US" sz="1900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educational_plan_infographic_with_colorful_goals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4" action="ppaction://hlinksldjump"/>
          </p:cNvPr>
          <p:cNvSpPr/>
          <p:nvPr/>
        </p:nvSpPr>
        <p:spPr>
          <a:xfrm>
            <a:off x="228600" y="6172200"/>
            <a:ext cx="1737360" cy="53035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>
            <a:hlinkClick r:id="rId5" action="ppaction://hlinksldjump"/>
          </p:cNvPr>
          <p:cNvSpPr/>
          <p:nvPr/>
        </p:nvSpPr>
        <p:spPr>
          <a:xfrm>
            <a:off x="2057400" y="6172200"/>
            <a:ext cx="1737360" cy="53035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>
            <a:hlinkClick r:id="rId6" action="ppaction://hlinksldjump"/>
          </p:cNvPr>
          <p:cNvSpPr/>
          <p:nvPr/>
        </p:nvSpPr>
        <p:spPr>
          <a:xfrm>
            <a:off x="3886200" y="6172200"/>
            <a:ext cx="1737360" cy="53035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educational_strategy_plan_infographic_design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4" action="ppaction://hlinksldjump"/>
          </p:cNvPr>
          <p:cNvSpPr/>
          <p:nvPr/>
        </p:nvSpPr>
        <p:spPr>
          <a:xfrm>
            <a:off x="228600" y="6172200"/>
            <a:ext cx="1737360" cy="53035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>
            <a:hlinkClick r:id="rId5" action="ppaction://hlinksldjump"/>
          </p:cNvPr>
          <p:cNvSpPr/>
          <p:nvPr/>
        </p:nvSpPr>
        <p:spPr>
          <a:xfrm>
            <a:off x="2057400" y="6172200"/>
            <a:ext cx="1737360" cy="53035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>
            <a:hlinkClick r:id="rId6" action="ppaction://hlinksldjump"/>
          </p:cNvPr>
          <p:cNvSpPr/>
          <p:nvPr/>
        </p:nvSpPr>
        <p:spPr>
          <a:xfrm>
            <a:off x="3886200" y="6172200"/>
            <a:ext cx="1737360" cy="53035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lan_de_sexualidad_y_afectividad_escolar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hlinkClick r:id="rId4" action="ppaction://hlinksldjump"/>
          </p:cNvPr>
          <p:cNvSpPr/>
          <p:nvPr/>
        </p:nvSpPr>
        <p:spPr>
          <a:xfrm>
            <a:off x="228600" y="6172200"/>
            <a:ext cx="1737360" cy="53035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>
            <a:hlinkClick r:id="rId5" action="ppaction://hlinksldjump"/>
          </p:cNvPr>
          <p:cNvSpPr/>
          <p:nvPr/>
        </p:nvSpPr>
        <p:spPr>
          <a:xfrm>
            <a:off x="2057400" y="6172200"/>
            <a:ext cx="1737360" cy="53035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>
            <a:hlinkClick r:id="rId6" action="ppaction://hlinksldjump"/>
          </p:cNvPr>
          <p:cNvSpPr/>
          <p:nvPr/>
        </p:nvSpPr>
        <p:spPr>
          <a:xfrm>
            <a:off x="3886200" y="6172200"/>
            <a:ext cx="1737360" cy="530352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go Escuela Rural Pullinque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" y="164592"/>
            <a:ext cx="713232" cy="713232"/>
          </a:xfrm>
          <a:prstGeom prst="rect">
            <a:avLst/>
          </a:prstGeom>
        </p:spPr>
      </p:pic>
      <p:pic>
        <p:nvPicPr>
          <p:cNvPr id="3" name="Image 1" descr="/mnt/data/Logo Slep Valdivia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4120" y="201168"/>
            <a:ext cx="1783080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325880" y="164592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8245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Protocolos institucionales</a:t>
            </a:r>
            <a:endParaRPr lang="en-US" sz="2800" dirty="0"/>
          </a:p>
        </p:txBody>
      </p:sp>
      <p:sp>
        <p:nvSpPr>
          <p:cNvPr id="5" name="Shape 1"/>
          <p:cNvSpPr/>
          <p:nvPr/>
        </p:nvSpPr>
        <p:spPr>
          <a:xfrm rot="10800000">
            <a:off x="3657600" y="786384"/>
            <a:ext cx="4892040" cy="438912"/>
          </a:xfrm>
          <a:prstGeom prst="trapezoid">
            <a:avLst/>
          </a:prstGeom>
          <a:solidFill>
            <a:srgbClr val="128BA0"/>
          </a:solidFill>
          <a:ln w="12700">
            <a:solidFill>
              <a:srgbClr val="128BA0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3840480" y="832104"/>
            <a:ext cx="4526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Guías rápidas de actuación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1828800" y="1307592"/>
            <a:ext cx="8503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8245C"/>
                </a:solidFill>
              </a:rPr>
              <a:t>Selecciona un protocolo para verlo en pantalla completa. Las imágenes se incorporan sin alterar su contenido.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10698480" y="100584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4AA00"/>
                </a:solidFill>
              </a:rPr>
              <a:t>⭐</a:t>
            </a:r>
            <a:endParaRPr lang="en-US" sz="1800" dirty="0"/>
          </a:p>
        </p:txBody>
      </p:sp>
      <p:sp>
        <p:nvSpPr>
          <p:cNvPr id="9" name="Shape 5">
            <a:hlinkClick r:id="rId5" action="ppaction://hlinksldjump"/>
          </p:cNvPr>
          <p:cNvSpPr/>
          <p:nvPr/>
        </p:nvSpPr>
        <p:spPr>
          <a:xfrm>
            <a:off x="502920" y="1828800"/>
            <a:ext cx="3547872" cy="3547872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14605">
            <a:solidFill>
              <a:srgbClr val="0B9B94"/>
            </a:solidFill>
            <a:prstDash val="solid"/>
          </a:ln>
          <a:effectLst>
            <a:outerShdw blurRad="38100" dist="50800" dir="2700000" algn="bl" rotWithShape="0">
              <a:srgbClr val="B8C4D8">
                <a:alpha val="24000"/>
              </a:srgbClr>
            </a:outerShdw>
          </a:effectLst>
        </p:spPr>
      </p:sp>
      <p:sp>
        <p:nvSpPr>
          <p:cNvPr id="10" name="Text 6">
            <a:hlinkClick r:id="rId5" action="ppaction://hlinksldjump"/>
          </p:cNvPr>
          <p:cNvSpPr/>
          <p:nvPr/>
        </p:nvSpPr>
        <p:spPr>
          <a:xfrm>
            <a:off x="658368" y="1929384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u="sng" dirty="0">
                <a:solidFill>
                  <a:srgbClr val="000000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📱</a:t>
            </a:r>
            <a:endParaRPr lang="en-US" sz="1900" dirty="0"/>
          </a:p>
        </p:txBody>
      </p:sp>
      <p:sp>
        <p:nvSpPr>
          <p:cNvPr id="11" name="Text 7">
            <a:hlinkClick r:id="rId5" action="ppaction://hlinksldjump"/>
          </p:cNvPr>
          <p:cNvSpPr/>
          <p:nvPr/>
        </p:nvSpPr>
        <p:spPr>
          <a:xfrm>
            <a:off x="1179576" y="193852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u="sng" dirty="0">
                <a:solidFill>
                  <a:srgbClr val="0B9B94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Uso de celulares</a:t>
            </a:r>
            <a:endParaRPr lang="en-US" sz="1650" dirty="0"/>
          </a:p>
        </p:txBody>
      </p:sp>
      <p:sp>
        <p:nvSpPr>
          <p:cNvPr id="12" name="Text 8">
            <a:hlinkClick r:id="rId5" action="ppaction://hlinksldjump"/>
          </p:cNvPr>
          <p:cNvSpPr/>
          <p:nvPr/>
        </p:nvSpPr>
        <p:spPr>
          <a:xfrm>
            <a:off x="2606040" y="493776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u="sng" dirty="0">
                <a:solidFill>
                  <a:srgbClr val="0B9B94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 protocolo  ›</a:t>
            </a:r>
            <a:endParaRPr lang="en-US" sz="1050" dirty="0"/>
          </a:p>
        </p:txBody>
      </p:sp>
      <p:pic>
        <p:nvPicPr>
          <p:cNvPr id="13" name="Image 2" descr="/mnt/data/ChatGPT Image 12 may 2026, 14_25_41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952" y="2455164"/>
            <a:ext cx="3035808" cy="2276856"/>
          </a:xfrm>
          <a:prstGeom prst="rect">
            <a:avLst/>
          </a:prstGeom>
        </p:spPr>
      </p:pic>
      <p:sp>
        <p:nvSpPr>
          <p:cNvPr id="14" name="Shape 9"/>
          <p:cNvSpPr/>
          <p:nvPr/>
        </p:nvSpPr>
        <p:spPr>
          <a:xfrm>
            <a:off x="758952" y="2395728"/>
            <a:ext cx="3035808" cy="2395728"/>
          </a:xfrm>
          <a:prstGeom prst="roundRect">
            <a:avLst>
              <a:gd name="adj" fmla="val 3053"/>
            </a:avLst>
          </a:prstGeom>
          <a:solidFill>
            <a:srgbClr val="FFFFFF">
              <a:alpha val="0"/>
            </a:srgbClr>
          </a:solidFill>
          <a:ln w="10160">
            <a:solidFill>
              <a:srgbClr val="E5EDF7"/>
            </a:solidFill>
            <a:prstDash val="solid"/>
          </a:ln>
        </p:spPr>
      </p:sp>
      <p:sp>
        <p:nvSpPr>
          <p:cNvPr id="15" name="Shape 10">
            <a:hlinkClick r:id="rId7" action="ppaction://hlinksldjump"/>
          </p:cNvPr>
          <p:cNvSpPr/>
          <p:nvPr/>
        </p:nvSpPr>
        <p:spPr>
          <a:xfrm>
            <a:off x="4251960" y="1828800"/>
            <a:ext cx="3547872" cy="3547872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14605">
            <a:solidFill>
              <a:srgbClr val="7448A5"/>
            </a:solidFill>
            <a:prstDash val="solid"/>
          </a:ln>
          <a:effectLst>
            <a:outerShdw blurRad="38100" dist="50800" dir="2700000" algn="bl" rotWithShape="0">
              <a:srgbClr val="B8C4D8">
                <a:alpha val="24000"/>
              </a:srgbClr>
            </a:outerShdw>
          </a:effectLst>
        </p:spPr>
      </p:sp>
      <p:sp>
        <p:nvSpPr>
          <p:cNvPr id="16" name="Text 11">
            <a:hlinkClick r:id="rId7" action="ppaction://hlinksldjump"/>
          </p:cNvPr>
          <p:cNvSpPr/>
          <p:nvPr/>
        </p:nvSpPr>
        <p:spPr>
          <a:xfrm>
            <a:off x="4407408" y="1929384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u="sng" dirty="0">
                <a:solidFill>
                  <a:srgbClr val="000000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🛡</a:t>
            </a:r>
            <a:endParaRPr lang="en-US" sz="1900" dirty="0"/>
          </a:p>
        </p:txBody>
      </p:sp>
      <p:sp>
        <p:nvSpPr>
          <p:cNvPr id="17" name="Text 12">
            <a:hlinkClick r:id="rId7" action="ppaction://hlinksldjump"/>
          </p:cNvPr>
          <p:cNvSpPr/>
          <p:nvPr/>
        </p:nvSpPr>
        <p:spPr>
          <a:xfrm>
            <a:off x="4928616" y="193852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u="sng" dirty="0">
                <a:solidFill>
                  <a:srgbClr val="7448A5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Episodio de riesgo</a:t>
            </a:r>
            <a:endParaRPr lang="en-US" sz="1650" dirty="0"/>
          </a:p>
        </p:txBody>
      </p:sp>
      <p:sp>
        <p:nvSpPr>
          <p:cNvPr id="18" name="Text 13">
            <a:hlinkClick r:id="rId7" action="ppaction://hlinksldjump"/>
          </p:cNvPr>
          <p:cNvSpPr/>
          <p:nvPr/>
        </p:nvSpPr>
        <p:spPr>
          <a:xfrm>
            <a:off x="6355080" y="493776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u="sng" dirty="0">
                <a:solidFill>
                  <a:srgbClr val="7448A5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 protocolo  ›</a:t>
            </a:r>
            <a:endParaRPr lang="en-US" sz="1050" dirty="0"/>
          </a:p>
        </p:txBody>
      </p:sp>
      <p:pic>
        <p:nvPicPr>
          <p:cNvPr id="19" name="Image 3" descr="/mnt/data/ChatGPT Image 12 may 2026, 15_41_12(1)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7992" y="2455164"/>
            <a:ext cx="3035808" cy="2276856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4507992" y="2395728"/>
            <a:ext cx="3035808" cy="2395728"/>
          </a:xfrm>
          <a:prstGeom prst="roundRect">
            <a:avLst>
              <a:gd name="adj" fmla="val 3053"/>
            </a:avLst>
          </a:prstGeom>
          <a:solidFill>
            <a:srgbClr val="FFFFFF">
              <a:alpha val="0"/>
            </a:srgbClr>
          </a:solidFill>
          <a:ln w="10160">
            <a:solidFill>
              <a:srgbClr val="E5EDF7"/>
            </a:solidFill>
            <a:prstDash val="solid"/>
          </a:ln>
        </p:spPr>
      </p:sp>
      <p:sp>
        <p:nvSpPr>
          <p:cNvPr id="21" name="Shape 15">
            <a:hlinkClick r:id="rId9" action="ppaction://hlinksldjump"/>
          </p:cNvPr>
          <p:cNvSpPr/>
          <p:nvPr/>
        </p:nvSpPr>
        <p:spPr>
          <a:xfrm>
            <a:off x="8001000" y="1828800"/>
            <a:ext cx="3547872" cy="3547872"/>
          </a:xfrm>
          <a:prstGeom prst="roundRect">
            <a:avLst>
              <a:gd name="adj" fmla="val 3608"/>
            </a:avLst>
          </a:prstGeom>
          <a:solidFill>
            <a:srgbClr val="FFFFFF"/>
          </a:solidFill>
          <a:ln w="14605">
            <a:solidFill>
              <a:srgbClr val="E23A3A"/>
            </a:solidFill>
            <a:prstDash val="solid"/>
          </a:ln>
          <a:effectLst>
            <a:outerShdw blurRad="38100" dist="50800" dir="2700000" algn="bl" rotWithShape="0">
              <a:srgbClr val="B8C4D8">
                <a:alpha val="24000"/>
              </a:srgbClr>
            </a:outerShdw>
          </a:effectLst>
        </p:spPr>
      </p:sp>
      <p:sp>
        <p:nvSpPr>
          <p:cNvPr id="22" name="Text 16">
            <a:hlinkClick r:id="rId9" action="ppaction://hlinksldjump"/>
          </p:cNvPr>
          <p:cNvSpPr/>
          <p:nvPr/>
        </p:nvSpPr>
        <p:spPr>
          <a:xfrm>
            <a:off x="8156448" y="1929384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u="sng" dirty="0">
                <a:solidFill>
                  <a:srgbClr val="000000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⚠</a:t>
            </a:r>
            <a:endParaRPr lang="en-US" sz="1900" dirty="0"/>
          </a:p>
        </p:txBody>
      </p:sp>
      <p:sp>
        <p:nvSpPr>
          <p:cNvPr id="23" name="Text 17">
            <a:hlinkClick r:id="rId9" action="ppaction://hlinksldjump"/>
          </p:cNvPr>
          <p:cNvSpPr/>
          <p:nvPr/>
        </p:nvSpPr>
        <p:spPr>
          <a:xfrm>
            <a:off x="8677656" y="193852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u="sng" dirty="0">
                <a:solidFill>
                  <a:srgbClr val="E23A3A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Porte de arma</a:t>
            </a:r>
            <a:endParaRPr lang="en-US" sz="1650" dirty="0"/>
          </a:p>
        </p:txBody>
      </p:sp>
      <p:sp>
        <p:nvSpPr>
          <p:cNvPr id="24" name="Text 18">
            <a:hlinkClick r:id="rId9" action="ppaction://hlinksldjump"/>
          </p:cNvPr>
          <p:cNvSpPr/>
          <p:nvPr/>
        </p:nvSpPr>
        <p:spPr>
          <a:xfrm>
            <a:off x="10104120" y="493776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b="1" u="sng" dirty="0">
                <a:solidFill>
                  <a:srgbClr val="E23A3A"/>
                </a:solidFill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 protocolo  ›</a:t>
            </a:r>
            <a:endParaRPr lang="en-US" sz="1050" dirty="0"/>
          </a:p>
        </p:txBody>
      </p:sp>
      <p:pic>
        <p:nvPicPr>
          <p:cNvPr id="25" name="Image 4" descr="/mnt/data/ChatGPT Image 12 may 2026, 15_50_17(1)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57032" y="2455164"/>
            <a:ext cx="3035808" cy="2276856"/>
          </a:xfrm>
          <a:prstGeom prst="rect">
            <a:avLst/>
          </a:prstGeom>
        </p:spPr>
      </p:pic>
      <p:sp>
        <p:nvSpPr>
          <p:cNvPr id="26" name="Shape 19"/>
          <p:cNvSpPr/>
          <p:nvPr/>
        </p:nvSpPr>
        <p:spPr>
          <a:xfrm>
            <a:off x="8257032" y="2395728"/>
            <a:ext cx="3035808" cy="2395728"/>
          </a:xfrm>
          <a:prstGeom prst="roundRect">
            <a:avLst>
              <a:gd name="adj" fmla="val 3053"/>
            </a:avLst>
          </a:prstGeom>
          <a:solidFill>
            <a:srgbClr val="FFFFFF">
              <a:alpha val="0"/>
            </a:srgbClr>
          </a:solidFill>
          <a:ln w="10160">
            <a:solidFill>
              <a:srgbClr val="E5EDF7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6720840" y="6419088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0A3C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Aprender en comunidad, crecer con sentido.</a:t>
            </a:r>
            <a:endParaRPr lang="en-US" sz="1500" dirty="0"/>
          </a:p>
        </p:txBody>
      </p:sp>
      <p:sp>
        <p:nvSpPr>
          <p:cNvPr id="28" name="Text 21">
            <a:hlinkClick r:id="rId11" action="ppaction://hlinksldjump"/>
          </p:cNvPr>
          <p:cNvSpPr/>
          <p:nvPr/>
        </p:nvSpPr>
        <p:spPr>
          <a:xfrm>
            <a:off x="347472" y="6291072"/>
            <a:ext cx="1316736" cy="393192"/>
          </a:xfrm>
          <a:prstGeom prst="roundRect">
            <a:avLst>
              <a:gd name="adj" fmla="val 18605"/>
            </a:avLst>
          </a:prstGeom>
          <a:solidFill>
            <a:srgbClr val="FFFFFF"/>
          </a:solidFill>
          <a:ln w="13970">
            <a:solidFill>
              <a:srgbClr val="1C67B3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08245C"/>
                </a:solidFill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⌂  Inicio</a:t>
            </a:r>
            <a:endParaRPr lang="en-US" sz="1050" dirty="0"/>
          </a:p>
        </p:txBody>
      </p:sp>
      <p:sp>
        <p:nvSpPr>
          <p:cNvPr id="29" name="Text 22">
            <a:hlinkClick r:id="rId12" action="ppaction://hlinksldjump"/>
          </p:cNvPr>
          <p:cNvSpPr/>
          <p:nvPr/>
        </p:nvSpPr>
        <p:spPr>
          <a:xfrm>
            <a:off x="1874520" y="6291072"/>
            <a:ext cx="1316736" cy="393192"/>
          </a:xfrm>
          <a:prstGeom prst="roundRect">
            <a:avLst>
              <a:gd name="adj" fmla="val 18605"/>
            </a:avLst>
          </a:prstGeom>
          <a:solidFill>
            <a:srgbClr val="FFFFFF"/>
          </a:solidFill>
          <a:ln w="13970">
            <a:solidFill>
              <a:srgbClr val="1C67B3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08245C"/>
                </a:solidFill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☑  Planes</a:t>
            </a:r>
            <a:endParaRPr lang="en-US" sz="1050" dirty="0"/>
          </a:p>
        </p:txBody>
      </p:sp>
      <p:sp>
        <p:nvSpPr>
          <p:cNvPr id="30" name="Text 23">
            <a:hlinkClick r:id="rId13" action="ppaction://hlinksldjump"/>
          </p:cNvPr>
          <p:cNvSpPr/>
          <p:nvPr/>
        </p:nvSpPr>
        <p:spPr>
          <a:xfrm>
            <a:off x="3401568" y="6291072"/>
            <a:ext cx="1682496" cy="393192"/>
          </a:xfrm>
          <a:prstGeom prst="roundRect">
            <a:avLst>
              <a:gd name="adj" fmla="val 18605"/>
            </a:avLst>
          </a:prstGeom>
          <a:solidFill>
            <a:srgbClr val="08245C"/>
          </a:solidFill>
          <a:ln w="13970">
            <a:solidFill>
              <a:srgbClr val="08245C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FFFFFF"/>
                </a:solidFill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▣  Protocolos</a:t>
            </a:r>
            <a:endParaRPr lang="en-US" sz="1050" dirty="0"/>
          </a:p>
        </p:txBody>
      </p:sp>
      <p:sp>
        <p:nvSpPr>
          <p:cNvPr id="31" name="Text 24">
            <a:hlinkClick r:id="rId14" action="ppaction://hlinksldjump"/>
          </p:cNvPr>
          <p:cNvSpPr/>
          <p:nvPr/>
        </p:nvSpPr>
        <p:spPr>
          <a:xfrm>
            <a:off x="5285232" y="6291072"/>
            <a:ext cx="1316736" cy="393192"/>
          </a:xfrm>
          <a:prstGeom prst="roundRect">
            <a:avLst>
              <a:gd name="adj" fmla="val 18605"/>
            </a:avLst>
          </a:prstGeom>
          <a:solidFill>
            <a:srgbClr val="FFFFFF"/>
          </a:solidFill>
          <a:ln w="13970">
            <a:solidFill>
              <a:srgbClr val="1C67B3"/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u="sng" dirty="0">
                <a:solidFill>
                  <a:srgbClr val="08245C"/>
                </a:solidFill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⚑  Cierre</a:t>
            </a:r>
            <a:endParaRPr lang="en-US" sz="1050" dirty="0"/>
          </a:p>
        </p:txBody>
      </p:sp>
      <p:sp>
        <p:nvSpPr>
          <p:cNvPr id="32" name="Text 25"/>
          <p:cNvSpPr/>
          <p:nvPr/>
        </p:nvSpPr>
        <p:spPr>
          <a:xfrm>
            <a:off x="11155680" y="6355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0B9B94"/>
                </a:solidFill>
              </a:rPr>
              <a:t>♡ 🌿</a:t>
            </a:r>
            <a:endParaRPr lang="en-US" sz="1900" dirty="0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BFF"/>
          </a:solidFill>
          <a:ln w="12700">
            <a:solidFill>
              <a:srgbClr val="F6FBFF">
                <a:alpha val="0"/>
              </a:srgbClr>
            </a:solidFill>
            <a:prstDash val="solid"/>
          </a:ln>
        </p:spPr>
      </p:sp>
      <p:pic>
        <p:nvPicPr>
          <p:cNvPr id="3" name="Image 0" descr="/mnt/data/ChatGPT Image 12 may 2026, 14_25_4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768" y="91440"/>
            <a:ext cx="8900160" cy="6675120"/>
          </a:xfrm>
          <a:prstGeom prst="rect">
            <a:avLst/>
          </a:prstGeom>
        </p:spPr>
      </p:pic>
      <p:sp>
        <p:nvSpPr>
          <p:cNvPr id="4" name="Shape 1">
            <a:hlinkClick r:id="rId4" action="ppaction://hlinksldjump"/>
          </p:cNvPr>
          <p:cNvSpPr/>
          <p:nvPr/>
        </p:nvSpPr>
        <p:spPr>
          <a:xfrm>
            <a:off x="0" y="0"/>
            <a:ext cx="1097280" cy="82296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>
            <a:hlinkClick r:id="rId5" action="ppaction://hlinksldjump"/>
          </p:cNvPr>
          <p:cNvSpPr/>
          <p:nvPr/>
        </p:nvSpPr>
        <p:spPr>
          <a:xfrm>
            <a:off x="0" y="5989320"/>
            <a:ext cx="1463040" cy="82296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BFF"/>
          </a:solidFill>
          <a:ln w="12700">
            <a:solidFill>
              <a:srgbClr val="F6FBFF">
                <a:alpha val="0"/>
              </a:srgbClr>
            </a:solidFill>
            <a:prstDash val="solid"/>
          </a:ln>
        </p:spPr>
      </p:sp>
      <p:pic>
        <p:nvPicPr>
          <p:cNvPr id="3" name="Image 0" descr="/mnt/data/ChatGPT Image 12 may 2026, 15_41_12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768" y="91440"/>
            <a:ext cx="8900160" cy="6675120"/>
          </a:xfrm>
          <a:prstGeom prst="rect">
            <a:avLst/>
          </a:prstGeom>
        </p:spPr>
      </p:pic>
      <p:sp>
        <p:nvSpPr>
          <p:cNvPr id="4" name="Shape 1">
            <a:hlinkClick r:id="rId4" action="ppaction://hlinksldjump"/>
          </p:cNvPr>
          <p:cNvSpPr/>
          <p:nvPr/>
        </p:nvSpPr>
        <p:spPr>
          <a:xfrm>
            <a:off x="0" y="0"/>
            <a:ext cx="1097280" cy="82296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>
            <a:hlinkClick r:id="rId5" action="ppaction://hlinksldjump"/>
          </p:cNvPr>
          <p:cNvSpPr/>
          <p:nvPr/>
        </p:nvSpPr>
        <p:spPr>
          <a:xfrm>
            <a:off x="0" y="5989320"/>
            <a:ext cx="1463040" cy="82296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BFF"/>
          </a:solidFill>
          <a:ln w="12700">
            <a:solidFill>
              <a:srgbClr val="F6FBFF">
                <a:alpha val="0"/>
              </a:srgbClr>
            </a:solidFill>
            <a:prstDash val="solid"/>
          </a:ln>
        </p:spPr>
      </p:sp>
      <p:pic>
        <p:nvPicPr>
          <p:cNvPr id="3" name="Image 0" descr="/mnt/data/ChatGPT Image 12 may 2026, 15_50_17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768" y="91440"/>
            <a:ext cx="8900160" cy="6675120"/>
          </a:xfrm>
          <a:prstGeom prst="rect">
            <a:avLst/>
          </a:prstGeom>
        </p:spPr>
      </p:pic>
      <p:sp>
        <p:nvSpPr>
          <p:cNvPr id="4" name="Shape 1">
            <a:hlinkClick r:id="rId4" action="ppaction://hlinksldjump"/>
          </p:cNvPr>
          <p:cNvSpPr/>
          <p:nvPr/>
        </p:nvSpPr>
        <p:spPr>
          <a:xfrm>
            <a:off x="0" y="0"/>
            <a:ext cx="1097280" cy="82296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Shape 2">
            <a:hlinkClick r:id="rId5" action="ppaction://hlinksldjump"/>
          </p:cNvPr>
          <p:cNvSpPr/>
          <p:nvPr/>
        </p:nvSpPr>
        <p:spPr>
          <a:xfrm>
            <a:off x="0" y="5989320"/>
            <a:ext cx="1463040" cy="82296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263</Words>
  <Application>Microsoft Office PowerPoint</Application>
  <PresentationFormat>Panorámica</PresentationFormat>
  <Paragraphs>81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Escuela Rural Pullinque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Objetivos de los planes 2026 - Escuela Rural Pullinque</dc:title>
  <dc:subject>Objetivos de los planes 2026 y protocolos institucionales</dc:subject>
  <dc:creator>OpenAI</dc:creator>
  <cp:lastModifiedBy>Gabrielensol</cp:lastModifiedBy>
  <cp:revision>1</cp:revision>
  <dcterms:created xsi:type="dcterms:W3CDTF">2026-05-13T18:18:47Z</dcterms:created>
  <dcterms:modified xsi:type="dcterms:W3CDTF">2026-06-05T17:05:25Z</dcterms:modified>
</cp:coreProperties>
</file>